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4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249"/>
    <p:restoredTop sz="94674"/>
  </p:normalViewPr>
  <p:slideViewPr>
    <p:cSldViewPr snapToGrid="0" snapToObjects="1">
      <p:cViewPr varScale="1">
        <p:scale>
          <a:sx n="80" d="100"/>
          <a:sy n="80" d="100"/>
        </p:scale>
        <p:origin x="20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9AEED-D532-C648-AE91-8E3CAAFC498C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724E3-3B4F-8347-A7FA-0592A263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4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 205.1: 45 saw toothed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724E3-3B4F-8347-A7FA-0592A263E6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724E3-3B4F-8347-A7FA-0592A263E6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9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3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2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9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4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3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6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1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6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5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0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6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81" y="403234"/>
            <a:ext cx="3629638" cy="4473566"/>
          </a:xfrm>
        </p:spPr>
      </p:pic>
      <p:sp>
        <p:nvSpPr>
          <p:cNvPr id="4" name="TextBox 3"/>
          <p:cNvSpPr txBox="1"/>
          <p:nvPr/>
        </p:nvSpPr>
        <p:spPr>
          <a:xfrm>
            <a:off x="4916556" y="5393635"/>
            <a:ext cx="510954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Hacking Darwin</a:t>
            </a:r>
          </a:p>
          <a:p>
            <a:r>
              <a:rPr lang="en-US" i="1" dirty="0" smtClean="0">
                <a:solidFill>
                  <a:schemeClr val="bg2"/>
                </a:solidFill>
              </a:rPr>
              <a:t>Darwin Manuscripts Project, </a:t>
            </a:r>
            <a:r>
              <a:rPr lang="en-US" i="1" dirty="0">
                <a:solidFill>
                  <a:schemeClr val="bg2"/>
                </a:solidFill>
              </a:rPr>
              <a:t>AMNH </a:t>
            </a:r>
            <a:r>
              <a:rPr lang="en-US" i="1" dirty="0" smtClean="0">
                <a:solidFill>
                  <a:schemeClr val="bg2"/>
                </a:solidFill>
              </a:rPr>
              <a:t>Research Library</a:t>
            </a:r>
            <a:endParaRPr lang="en-US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54" y="1831880"/>
            <a:ext cx="7746492" cy="433882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057" y="4690003"/>
            <a:ext cx="1806135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+mn-lt"/>
              </a:rPr>
              <a:t>v</a:t>
            </a:r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ery </a:t>
            </a:r>
            <a:r>
              <a:rPr lang="en-US" sz="1800" b="1" smtClean="0">
                <a:solidFill>
                  <a:schemeClr val="bg2"/>
                </a:solidFill>
                <a:latin typeface="+mn-lt"/>
              </a:rPr>
              <a:t>fuzzy edge</a:t>
            </a:r>
            <a:endParaRPr lang="en-US" sz="18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0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Instructions: Understanding File names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1"/>
                </a:solidFill>
              </a:rPr>
              <a:t>The data are divided into folders that correspond to physical volumes filled with Darwin manuscripts &amp; mounted on acid free paper.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Each folder corresponds to one DAR volume. Our database is organized on the same basis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http</a:t>
            </a:r>
            <a:r>
              <a:rPr lang="en-US" sz="2000" dirty="0">
                <a:solidFill>
                  <a:schemeClr val="bg1"/>
                </a:solidFill>
              </a:rPr>
              <a:t>://</a:t>
            </a:r>
            <a:r>
              <a:rPr lang="en-US" sz="2000" dirty="0" smtClean="0">
                <a:solidFill>
                  <a:schemeClr val="bg1"/>
                </a:solidFill>
              </a:rPr>
              <a:t>www.amnh.org/our-research/</a:t>
            </a:r>
            <a:r>
              <a:rPr lang="en-US" sz="2000" dirty="0" err="1" smtClean="0">
                <a:solidFill>
                  <a:schemeClr val="bg1"/>
                </a:solidFill>
              </a:rPr>
              <a:t>darwin</a:t>
            </a:r>
            <a:r>
              <a:rPr lang="en-US" sz="2000" dirty="0" smtClean="0">
                <a:solidFill>
                  <a:schemeClr val="bg1"/>
                </a:solidFill>
              </a:rPr>
              <a:t>-manuscripts-project/catalogues/union-catalogue/</a:t>
            </a:r>
            <a:r>
              <a:rPr lang="en-US" sz="2000" dirty="0" err="1" smtClean="0">
                <a:solidFill>
                  <a:schemeClr val="bg1"/>
                </a:solidFill>
              </a:rPr>
              <a:t>cambridge</a:t>
            </a:r>
            <a:r>
              <a:rPr lang="en-US" sz="2000" dirty="0" smtClean="0">
                <a:solidFill>
                  <a:schemeClr val="bg1"/>
                </a:solidFill>
              </a:rPr>
              <a:t>-university-library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The image file names give you the DAR volume number as well as the image numbers in the sequence in which the manuscripts were photographed. For example: </a:t>
            </a:r>
            <a:r>
              <a:rPr lang="is-IS" sz="2000" dirty="0" smtClean="0">
                <a:solidFill>
                  <a:schemeClr val="bg1"/>
                </a:solidFill>
              </a:rPr>
              <a:t>MS-DAR-00205-00001-000-00047, corresponds to image 47 in the volume DAR 205.1</a:t>
            </a:r>
          </a:p>
          <a:p>
            <a:r>
              <a:rPr lang="is-IS" sz="2000" dirty="0" smtClean="0">
                <a:solidFill>
                  <a:schemeClr val="bg1"/>
                </a:solidFill>
              </a:rPr>
              <a:t>Darwin Project staff will translate the image file names into database page numbers.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Instructions: Making Matches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Search across the entire collection of 25540 images and group the images into five folders according to the five edge types, which are illustrated in the power point: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Saw tooth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Curved cut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Fuzzy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Very fuzzy 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Torn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Find any matches between images in each of these folders.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Report your results in a spread sheet, where the file names for any two matched images appear in the same row: e.g.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08663"/>
              </p:ext>
            </p:extLst>
          </p:nvPr>
        </p:nvGraphicFramePr>
        <p:xfrm>
          <a:off x="1274763" y="5505445"/>
          <a:ext cx="8127999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136525">
                <a:tc>
                  <a:txBody>
                    <a:bodyPr/>
                    <a:lstStyle/>
                    <a:p>
                      <a:r>
                        <a:rPr lang="is-IS" dirty="0" smtClean="0">
                          <a:solidFill>
                            <a:schemeClr val="bg1"/>
                          </a:solidFill>
                        </a:rPr>
                        <a:t>MS-DAR-00205-00001-000-00047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>
                          <a:solidFill>
                            <a:schemeClr val="bg1"/>
                          </a:solidFill>
                        </a:rPr>
                        <a:t>MS-DAR-00075-00000-000-00012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41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Darwin’s Study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13" y="-65088"/>
            <a:ext cx="5143499" cy="6857998"/>
          </a:xfrm>
        </p:spPr>
      </p:pic>
    </p:spTree>
    <p:extLst>
      <p:ext uri="{BB962C8B-B14F-4D97-AF65-F5344CB8AC3E}">
        <p14:creationId xmlns:p14="http://schemas.microsoft.com/office/powerpoint/2010/main" val="149043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52" y="737457"/>
            <a:ext cx="7161276" cy="4597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5750" y="1122363"/>
            <a:ext cx="7282249" cy="97828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0251" y="1351184"/>
            <a:ext cx="9144000" cy="767993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US" sz="2300" dirty="0" smtClean="0"/>
              <a:t>	</a:t>
            </a:r>
            <a:r>
              <a:rPr lang="en-US" sz="2300" b="1" dirty="0" smtClean="0">
                <a:solidFill>
                  <a:schemeClr val="bg2"/>
                </a:solidFill>
              </a:rPr>
              <a:t>saw-tooth </a:t>
            </a:r>
            <a:r>
              <a:rPr lang="en-US" sz="2300" b="1" dirty="0" err="1" smtClean="0">
                <a:solidFill>
                  <a:schemeClr val="bg2"/>
                </a:solidFill>
              </a:rPr>
              <a:t>edge</a:t>
            </a:r>
            <a:r>
              <a:rPr lang="en-US" sz="2300" b="1" dirty="0" err="1" smtClean="0"/>
              <a:t>ge</a:t>
            </a:r>
            <a:endParaRPr lang="en-US" sz="2300" b="1" dirty="0" smtClean="0"/>
          </a:p>
        </p:txBody>
      </p:sp>
    </p:spTree>
    <p:extLst>
      <p:ext uri="{BB962C8B-B14F-4D97-AF65-F5344CB8AC3E}">
        <p14:creationId xmlns:p14="http://schemas.microsoft.com/office/powerpoint/2010/main" val="9715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73" y="1022430"/>
            <a:ext cx="5816762" cy="5553975"/>
          </a:xfrm>
        </p:spPr>
      </p:pic>
      <p:sp>
        <p:nvSpPr>
          <p:cNvPr id="5" name="TextBox 4"/>
          <p:cNvSpPr txBox="1"/>
          <p:nvPr/>
        </p:nvSpPr>
        <p:spPr>
          <a:xfrm>
            <a:off x="4275438" y="1210962"/>
            <a:ext cx="231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Notebook M 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07" y="94462"/>
            <a:ext cx="6976489" cy="652876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b="22061"/>
          <a:stretch/>
        </p:blipFill>
        <p:spPr>
          <a:xfrm>
            <a:off x="3892378" y="375780"/>
            <a:ext cx="6533831" cy="24611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040" y="365124"/>
            <a:ext cx="4685270" cy="598700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chemeClr val="bg2"/>
                </a:solidFill>
                <a:latin typeface="+mn-lt"/>
              </a:rPr>
              <a:t>Two matching pieces </a:t>
            </a: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1189" y="840254"/>
            <a:ext cx="226128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2"/>
                </a:solidFill>
              </a:rPr>
              <a:t>Loose note DAR </a:t>
            </a:r>
            <a:r>
              <a:rPr lang="en-US" dirty="0" smtClean="0">
                <a:solidFill>
                  <a:schemeClr val="bg2"/>
                </a:solidFill>
              </a:rPr>
              <a:t>53.1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39513" y="5078627"/>
            <a:ext cx="1816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2"/>
                </a:solidFill>
              </a:rPr>
              <a:t>Metaphysical Notebook </a:t>
            </a:r>
            <a:r>
              <a:rPr lang="en-US" dirty="0" smtClean="0">
                <a:solidFill>
                  <a:schemeClr val="bg2"/>
                </a:solidFill>
              </a:rPr>
              <a:t>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6" y="1309816"/>
            <a:ext cx="7685429" cy="3842715"/>
          </a:xfrm>
        </p:spPr>
      </p:pic>
      <p:sp>
        <p:nvSpPr>
          <p:cNvPr id="7" name="TextBox 6"/>
          <p:cNvSpPr txBox="1"/>
          <p:nvPr/>
        </p:nvSpPr>
        <p:spPr>
          <a:xfrm>
            <a:off x="3830595" y="1507524"/>
            <a:ext cx="189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saw-tooth </a:t>
            </a:r>
            <a:r>
              <a:rPr lang="en-US" b="1" dirty="0" err="1" smtClean="0">
                <a:solidFill>
                  <a:schemeClr val="bg2"/>
                </a:solidFill>
              </a:rPr>
              <a:t>edge</a:t>
            </a:r>
            <a:r>
              <a:rPr lang="en-US" b="1" dirty="0" err="1" smtClean="0"/>
              <a:t>ge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40659" y="4460789"/>
            <a:ext cx="133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45: 43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45" y="2211859"/>
            <a:ext cx="9103767" cy="3499157"/>
          </a:xfrm>
        </p:spPr>
      </p:pic>
      <p:sp>
        <p:nvSpPr>
          <p:cNvPr id="5" name="TextBox 4"/>
          <p:cNvSpPr txBox="1"/>
          <p:nvPr/>
        </p:nvSpPr>
        <p:spPr>
          <a:xfrm>
            <a:off x="2656703" y="2372498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curved cut edge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5049" y="4856206"/>
            <a:ext cx="27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205.1: 39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7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90" y="408240"/>
            <a:ext cx="7278130" cy="6101353"/>
          </a:xfrm>
        </p:spPr>
      </p:pic>
      <p:sp>
        <p:nvSpPr>
          <p:cNvPr id="6" name="TextBox 5"/>
          <p:cNvSpPr txBox="1"/>
          <p:nvPr/>
        </p:nvSpPr>
        <p:spPr>
          <a:xfrm>
            <a:off x="3352787" y="938125"/>
            <a:ext cx="2273643" cy="40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0" b="1" dirty="0" smtClean="0">
                <a:solidFill>
                  <a:schemeClr val="bg2"/>
                </a:solidFill>
              </a:rPr>
              <a:t>tear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787" y="498385"/>
            <a:ext cx="2273643" cy="40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0" b="1" dirty="0">
                <a:solidFill>
                  <a:schemeClr val="bg2"/>
                </a:solidFill>
              </a:rPr>
              <a:t>f</a:t>
            </a:r>
            <a:r>
              <a:rPr lang="en-US" sz="2020" b="1" dirty="0" smtClean="0">
                <a:solidFill>
                  <a:schemeClr val="bg2"/>
                </a:solidFill>
              </a:rPr>
              <a:t>uzzy edge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787" y="4843849"/>
            <a:ext cx="193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45: 158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459" y="5832389"/>
            <a:ext cx="20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45: 158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5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78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20" y="-697341"/>
            <a:ext cx="3361038" cy="6035296"/>
          </a:xfrm>
        </p:spPr>
      </p:pic>
      <p:sp>
        <p:nvSpPr>
          <p:cNvPr id="5" name="TextBox 4"/>
          <p:cNvSpPr txBox="1"/>
          <p:nvPr/>
        </p:nvSpPr>
        <p:spPr>
          <a:xfrm>
            <a:off x="3086099" y="4221496"/>
            <a:ext cx="2273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/>
                </a:solidFill>
              </a:rPr>
              <a:t>f</a:t>
            </a:r>
            <a:r>
              <a:rPr lang="en-US" sz="1600" b="1" smtClean="0">
                <a:solidFill>
                  <a:schemeClr val="bg2"/>
                </a:solidFill>
              </a:rPr>
              <a:t>uzzy edge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1758" y="660401"/>
            <a:ext cx="14433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2"/>
                </a:solidFill>
              </a:rPr>
              <a:t>DAR 205.1: 70</a:t>
            </a:r>
            <a:endParaRPr lang="en-US" sz="1700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99" y="4669092"/>
            <a:ext cx="6686379" cy="1841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396" y="6006818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</a:t>
            </a:r>
            <a:r>
              <a:rPr lang="en-US" dirty="0" smtClean="0">
                <a:solidFill>
                  <a:schemeClr val="bg2"/>
                </a:solidFill>
              </a:rPr>
              <a:t>uzzy edge detail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30858" y="4136773"/>
            <a:ext cx="18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irregular shape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9100" y="-1765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250</Words>
  <Application>Microsoft Macintosh PowerPoint</Application>
  <PresentationFormat>Widescreen</PresentationFormat>
  <Paragraphs>42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Darwin’s Study</vt:lpstr>
      <vt:lpstr>PowerPoint Presentation</vt:lpstr>
      <vt:lpstr>PowerPoint Presentation</vt:lpstr>
      <vt:lpstr>Two matching pieces  </vt:lpstr>
      <vt:lpstr>PowerPoint Presentation</vt:lpstr>
      <vt:lpstr>PowerPoint Presentation</vt:lpstr>
      <vt:lpstr>PowerPoint Presentation</vt:lpstr>
      <vt:lpstr>PowerPoint Presentation</vt:lpstr>
      <vt:lpstr>very fuzzy edge</vt:lpstr>
      <vt:lpstr>Instructions: Understanding File names</vt:lpstr>
      <vt:lpstr>Instructions: Making Matches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Kohn</dc:creator>
  <cp:lastModifiedBy>David Kohn</cp:lastModifiedBy>
  <cp:revision>23</cp:revision>
  <dcterms:created xsi:type="dcterms:W3CDTF">2016-10-18T12:14:30Z</dcterms:created>
  <dcterms:modified xsi:type="dcterms:W3CDTF">2016-11-10T15:43:30Z</dcterms:modified>
</cp:coreProperties>
</file>